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26C08CD5.xml" ContentType="application/vnd.ms-powerpoint.comments+xml"/>
  <Override PartName="/ppt/notesSlides/notesSlide3.xml" ContentType="application/vnd.openxmlformats-officedocument.presentationml.notesSlide+xml"/>
  <Override PartName="/ppt/comments/modernComment_107_254ACE9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9" r:id="rId2"/>
    <p:sldId id="257" r:id="rId3"/>
    <p:sldId id="2761" r:id="rId4"/>
    <p:sldId id="263" r:id="rId5"/>
    <p:sldId id="258" r:id="rId6"/>
    <p:sldId id="2762" r:id="rId7"/>
    <p:sldId id="2760" r:id="rId8"/>
    <p:sldId id="267" r:id="rId9"/>
    <p:sldId id="2755" r:id="rId10"/>
    <p:sldId id="2758" r:id="rId11"/>
    <p:sldId id="272" r:id="rId12"/>
    <p:sldId id="266" r:id="rId13"/>
    <p:sldId id="274" r:id="rId14"/>
    <p:sldId id="268" r:id="rId15"/>
    <p:sldId id="269" r:id="rId16"/>
    <p:sldId id="270" r:id="rId17"/>
    <p:sldId id="265" r:id="rId18"/>
    <p:sldId id="273" r:id="rId19"/>
    <p:sldId id="260" r:id="rId20"/>
    <p:sldId id="261" r:id="rId21"/>
    <p:sldId id="262" r:id="rId22"/>
    <p:sldId id="256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713B81-E4D5-0F78-F6A6-3D545B20BE5A}" name="Alon Friedman" initials="AF" userId="S::al642234@dal.ca::6ef7f9ff-8b55-4386-b63c-8a3140bddd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96247" autoAdjust="0"/>
  </p:normalViewPr>
  <p:slideViewPr>
    <p:cSldViewPr snapToGrid="0" snapToObjects="1">
      <p:cViewPr varScale="1">
        <p:scale>
          <a:sx n="75" d="100"/>
          <a:sy n="75" d="100"/>
        </p:scale>
        <p:origin x="2298" y="6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1_26C08C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CBE818-F82A-B74C-9FD4-0130F320E1F3}" authorId="{3C713B81-E4D5-0F78-F6A6-3D545B20BE5A}" created="2023-11-18T17:45:00.1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spMk id="42" creationId="{5DC728E0-285E-30E1-B9F6-06E1C940BFDC}"/>
    </ac:deMkLst>
    <p188:txBody>
      <a:bodyPr/>
      <a:lstStyle/>
      <a:p>
        <a:r>
          <a:rPr lang="en-IL"/>
          <a:t>Check color scale in D!</a:t>
        </a:r>
      </a:p>
    </p188:txBody>
  </p188:cm>
  <p188:cm id="{701690B2-7164-DE4F-BBF2-6C51611B68A1}" authorId="{3C713B81-E4D5-0F78-F6A6-3D545B20BE5A}" created="2023-11-18T17:45:59.1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graphicFrameMk id="4" creationId="{2CCD4309-77D0-F486-AF99-58CCAB6D9757}"/>
    </ac:deMkLst>
    <p188:txBody>
      <a:bodyPr/>
      <a:lstStyle/>
      <a:p>
        <a:r>
          <a:rPr lang="en-IL"/>
          <a:t>Make it all symmetrical: I.e. the three graphs should align in the first two rows</a:t>
        </a:r>
      </a:p>
    </p188:txBody>
  </p188:cm>
</p188:cmLst>
</file>

<file path=ppt/comments/modernComment_107_254ACE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C7F978-6C40-8040-AFF1-2EA053A6826A}" authorId="{3C713B81-E4D5-0F78-F6A6-3D545B20BE5A}" created="2023-11-18T17:52:58.4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5659537" sldId="263"/>
      <ac:picMk id="43" creationId="{EC529129-183F-1F1F-4830-CF2F378AA39F}"/>
    </ac:deMkLst>
    <p188:txBody>
      <a:bodyPr/>
      <a:lstStyle/>
      <a:p>
        <a:r>
          <a:rPr lang="en-IL"/>
          <a:t>Change color scale and re-size like in previous figure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</a:t>
            </a: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AB_1866</a:t>
            </a:r>
            <a:r>
              <a:rPr lang="en-US" dirty="0"/>
              <a:t>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HY_9719</a:t>
            </a:r>
          </a:p>
          <a:p>
            <a:r>
              <a:rPr lang="en-US" dirty="0"/>
              <a:t>FT</a:t>
            </a:r>
          </a:p>
          <a:p>
            <a:r>
              <a:rPr lang="en-US" dirty="0"/>
              <a:t>IMP_011</a:t>
            </a:r>
          </a:p>
          <a:p>
            <a:endParaRPr lang="en-US" dirty="0"/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11/23/2023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81.emf"/><Relationship Id="rId7" Type="http://schemas.openxmlformats.org/officeDocument/2006/relationships/image" Target="../media/image83.e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82.e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8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97.emf"/><Relationship Id="rId4" Type="http://schemas.openxmlformats.org/officeDocument/2006/relationships/image" Target="../media/image94.emf"/><Relationship Id="rId9" Type="http://schemas.openxmlformats.org/officeDocument/2006/relationships/oleObject" Target="../embeddings/oleObject2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emf"/><Relationship Id="rId3" Type="http://schemas.microsoft.com/office/2018/10/relationships/comments" Target="../comments/modernComment_101_26C08CD5.xml"/><Relationship Id="rId21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oleObject" Target="../embeddings/oleObject4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20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9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100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26" Type="http://schemas.openxmlformats.org/officeDocument/2006/relationships/image" Target="../media/image122.png"/><Relationship Id="rId3" Type="http://schemas.openxmlformats.org/officeDocument/2006/relationships/image" Target="../media/image2.png"/><Relationship Id="rId21" Type="http://schemas.openxmlformats.org/officeDocument/2006/relationships/image" Target="../media/image117.png"/><Relationship Id="rId7" Type="http://schemas.openxmlformats.org/officeDocument/2006/relationships/image" Target="../media/image103.emf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5" Type="http://schemas.openxmlformats.org/officeDocument/2006/relationships/image" Target="../media/image1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107.png"/><Relationship Id="rId24" Type="http://schemas.openxmlformats.org/officeDocument/2006/relationships/image" Target="../media/image120.png"/><Relationship Id="rId5" Type="http://schemas.openxmlformats.org/officeDocument/2006/relationships/image" Target="../media/image102.emf"/><Relationship Id="rId15" Type="http://schemas.openxmlformats.org/officeDocument/2006/relationships/image" Target="../media/image111.png"/><Relationship Id="rId23" Type="http://schemas.openxmlformats.org/officeDocument/2006/relationships/image" Target="../media/image119.png"/><Relationship Id="rId28" Type="http://schemas.openxmlformats.org/officeDocument/2006/relationships/image" Target="../media/image124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oleObject" Target="../embeddings/oleObject34.bin"/><Relationship Id="rId9" Type="http://schemas.openxmlformats.org/officeDocument/2006/relationships/image" Target="../media/image105.png"/><Relationship Id="rId14" Type="http://schemas.openxmlformats.org/officeDocument/2006/relationships/image" Target="../media/image110.png"/><Relationship Id="rId22" Type="http://schemas.openxmlformats.org/officeDocument/2006/relationships/image" Target="../media/image118.png"/><Relationship Id="rId27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0.emf"/><Relationship Id="rId12" Type="http://schemas.openxmlformats.org/officeDocument/2006/relationships/oleObject" Target="../embeddings/oleObject11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32.emf"/><Relationship Id="rId5" Type="http://schemas.openxmlformats.org/officeDocument/2006/relationships/image" Target="../media/image29.emf"/><Relationship Id="rId15" Type="http://schemas.openxmlformats.org/officeDocument/2006/relationships/image" Target="../media/image34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31.emf"/><Relationship Id="rId14" Type="http://schemas.openxmlformats.org/officeDocument/2006/relationships/oleObject" Target="../embeddings/oleObject12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41.png"/><Relationship Id="rId18" Type="http://schemas.openxmlformats.org/officeDocument/2006/relationships/image" Target="../media/image45.emf"/><Relationship Id="rId3" Type="http://schemas.microsoft.com/office/2018/10/relationships/comments" Target="../comments/modernComment_107_254ACE91.xml"/><Relationship Id="rId7" Type="http://schemas.openxmlformats.org/officeDocument/2006/relationships/image" Target="../media/image38.png"/><Relationship Id="rId12" Type="http://schemas.openxmlformats.org/officeDocument/2006/relationships/image" Target="../media/image12.png"/><Relationship Id="rId17" Type="http://schemas.openxmlformats.org/officeDocument/2006/relationships/oleObject" Target="../embeddings/oleObject15.bin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0.emf"/><Relationship Id="rId5" Type="http://schemas.openxmlformats.org/officeDocument/2006/relationships/image" Target="../media/image36.png"/><Relationship Id="rId15" Type="http://schemas.openxmlformats.org/officeDocument/2006/relationships/image" Target="../media/image43.png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35.jpg"/><Relationship Id="rId9" Type="http://schemas.openxmlformats.org/officeDocument/2006/relationships/image" Target="../media/image39.emf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22.png"/><Relationship Id="rId12" Type="http://schemas.openxmlformats.org/officeDocument/2006/relationships/image" Target="../media/image50.png"/><Relationship Id="rId17" Type="http://schemas.openxmlformats.org/officeDocument/2006/relationships/image" Target="../media/image53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9.png"/><Relationship Id="rId5" Type="http://schemas.openxmlformats.org/officeDocument/2006/relationships/image" Target="../media/image47.png"/><Relationship Id="rId15" Type="http://schemas.openxmlformats.org/officeDocument/2006/relationships/image" Target="../media/image52.emf"/><Relationship Id="rId10" Type="http://schemas.openxmlformats.org/officeDocument/2006/relationships/image" Target="../media/image48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1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emf"/><Relationship Id="rId7" Type="http://schemas.openxmlformats.org/officeDocument/2006/relationships/image" Target="../media/image64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emf"/><Relationship Id="rId4" Type="http://schemas.openxmlformats.org/officeDocument/2006/relationships/image" Target="../media/image61.png"/><Relationship Id="rId9" Type="http://schemas.openxmlformats.org/officeDocument/2006/relationships/oleObject" Target="../embeddings/oleObject1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F5ADC8D-E244-79F8-FE06-90851C54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9" t="7244" r="7213" b="8966"/>
          <a:stretch/>
        </p:blipFill>
        <p:spPr>
          <a:xfrm>
            <a:off x="1604086" y="1945288"/>
            <a:ext cx="751975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10193468" y="5330969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2479662" y="580624"/>
            <a:ext cx="2247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2                         3                          4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6291818" y="4675119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6283048" y="5639740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833180" y="610912"/>
            <a:ext cx="20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217103" y="5911098"/>
            <a:ext cx="5074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BBBD analysis results. 1 – healthy control. 2 – Left temporal epilepsy. 3 – Left frontal epilepsy. 4-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z-score 124 regions BBBD maps. Z-score between 0-2 is transparent.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Statistics of BBB% between controls and patients with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Percent of regions with BBBD between controls and patients with epilepsy.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54A2F5-D412-F80F-EF2F-BDF0A1FC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26" y="797254"/>
            <a:ext cx="748800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891F53-5792-E11C-63FF-69E9CDC02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8" b="-1"/>
          <a:stretch/>
        </p:blipFill>
        <p:spPr>
          <a:xfrm>
            <a:off x="3124124" y="1945288"/>
            <a:ext cx="852604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424F6-07D6-FF08-D8B7-B6CBA002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052" y="797254"/>
            <a:ext cx="75199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9EA7E-4AE4-7895-F112-9490597E73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56"/>
          <a:stretch/>
        </p:blipFill>
        <p:spPr>
          <a:xfrm>
            <a:off x="4004692" y="1945288"/>
            <a:ext cx="819276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C06BF-CC31-84A7-56E7-7A7A587EA7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23"/>
          <a:stretch/>
        </p:blipFill>
        <p:spPr>
          <a:xfrm>
            <a:off x="1641296" y="797254"/>
            <a:ext cx="74503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C83C61-90FF-9901-BC22-BF5CA3075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449494"/>
              </p:ext>
            </p:extLst>
          </p:nvPr>
        </p:nvGraphicFramePr>
        <p:xfrm>
          <a:off x="3414713" y="2989263"/>
          <a:ext cx="193294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2024683" imgH="2875470" progId="Prism9.Document">
                  <p:embed/>
                </p:oleObj>
              </mc:Choice>
              <mc:Fallback>
                <p:oleObj name="Prism 9" r:id="rId10" imgW="2024683" imgH="2875470" progId="Prism9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0346BB6-21C8-D0BD-46E0-217AAD37C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989263"/>
                        <a:ext cx="1932942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3DA2CA2-8D4A-1527-34F2-5C518C0F6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750402"/>
              </p:ext>
            </p:extLst>
          </p:nvPr>
        </p:nvGraphicFramePr>
        <p:xfrm>
          <a:off x="1158876" y="3044825"/>
          <a:ext cx="1949801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2" imgW="1946894" imgH="2738251" progId="Prism9.Document">
                  <p:embed/>
                </p:oleObj>
              </mc:Choice>
              <mc:Fallback>
                <p:oleObj name="Prism 9" r:id="rId12" imgW="1946894" imgH="2738251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3044825"/>
                        <a:ext cx="1949801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069F09F-3BAA-A5CF-281C-6C4DC5D92B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4024" y="1945288"/>
            <a:ext cx="712137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E84FA-B043-B9E4-16C6-2D1F5CB22D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957" y="797254"/>
            <a:ext cx="773044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651B5-CFD3-CD84-1725-18E9337D6FDA}"/>
              </a:ext>
            </a:extLst>
          </p:cNvPr>
          <p:cNvSpPr txBox="1"/>
          <p:nvPr/>
        </p:nvSpPr>
        <p:spPr>
          <a:xfrm>
            <a:off x="1583567" y="358453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BBBD maps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FA425-E4E8-A6CE-9AF9-11A589D84192}"/>
              </a:ext>
            </a:extLst>
          </p:cNvPr>
          <p:cNvSpPr txBox="1"/>
          <p:nvPr/>
        </p:nvSpPr>
        <p:spPr>
          <a:xfrm>
            <a:off x="1556555" y="1695544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Regional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75640-B3D6-122D-7B33-71F90B3D4DA8}"/>
              </a:ext>
            </a:extLst>
          </p:cNvPr>
          <p:cNvGrpSpPr/>
          <p:nvPr/>
        </p:nvGrpSpPr>
        <p:grpSpPr>
          <a:xfrm>
            <a:off x="4767316" y="700767"/>
            <a:ext cx="502967" cy="2246261"/>
            <a:chOff x="4767316" y="700767"/>
            <a:chExt cx="502967" cy="22462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90C6D1-89D8-0EB6-7E74-1371506692F4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DEE2DE-5383-16C8-2C2B-6FC260BFC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B316C-844F-1F37-4016-BA9EC7C79740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D9CAF-DFF4-18AB-003E-F738889120B4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3CEDB-6A32-87E3-4D25-FE834D20FFD2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8FFB-F406-A6D7-3501-706D3EF53915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3C7D7-4909-E8AC-77C7-DE162879FD1D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82811-D965-2EF5-EFE2-9ECB4C39E42F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13FCF6-F48E-ACAD-AD9E-F9AE56EF10D7}"/>
              </a:ext>
            </a:extLst>
          </p:cNvPr>
          <p:cNvSpPr txBox="1"/>
          <p:nvPr/>
        </p:nvSpPr>
        <p:spPr>
          <a:xfrm>
            <a:off x="1375107" y="294869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Whole brain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9E29D-D181-0E0D-03B4-E1103EAF4BCE}"/>
              </a:ext>
            </a:extLst>
          </p:cNvPr>
          <p:cNvSpPr txBox="1"/>
          <p:nvPr/>
        </p:nvSpPr>
        <p:spPr>
          <a:xfrm>
            <a:off x="3588502" y="2929042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Regional analysis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30175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A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+mj-cs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2421648" y="377158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B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154921" y="6488084"/>
            <a:ext cx="658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+mj-cs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Averaged z-score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Significant regions of patients with epilepsy compared to controls p&lt;0.001.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1. Example of patient with generalized epilepsy. Color bar same as fig.1. 2. Average z-score above controls in regional maps of generalized epilepsy  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 1. Example of patient with suspected temporal epilepsy. Color bar same as fig.1 2. Average z-score above controls in regional maps of suspected temporal epilepsy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Averaged z-score per region of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Averaged z-score of generalized and focal epilepsy per region.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G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Percent of patients with averaged z-score &gt;2 from controls.</a:t>
            </a:r>
            <a:endParaRPr lang="en-US" dirty="0"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44301-9693-027C-71C6-C05B06C0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" y="593964"/>
            <a:ext cx="1841905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B7434-6F59-18BA-5A34-BFC0AC37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1" y="1284618"/>
            <a:ext cx="1722923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2B1CE4-F49B-E1FC-CB7C-2CD33DA8F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231" y="631346"/>
            <a:ext cx="1913208" cy="731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9AE888-7054-E638-E3DD-886129EB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862" y="1302231"/>
            <a:ext cx="1900552" cy="5486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794D66-B16E-847C-9890-DEAF74C77659}"/>
              </a:ext>
            </a:extLst>
          </p:cNvPr>
          <p:cNvGrpSpPr/>
          <p:nvPr/>
        </p:nvGrpSpPr>
        <p:grpSpPr>
          <a:xfrm>
            <a:off x="1971781" y="514055"/>
            <a:ext cx="526293" cy="1428072"/>
            <a:chOff x="1969103" y="266553"/>
            <a:chExt cx="526293" cy="1428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4A053-ABF6-1432-BC13-230E6D7B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508" r="35630"/>
            <a:stretch/>
          </p:blipFill>
          <p:spPr>
            <a:xfrm>
              <a:off x="1969103" y="326856"/>
              <a:ext cx="154934" cy="13125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8260-ACED-6115-379B-C6C65A87F966}"/>
                </a:ext>
              </a:extLst>
            </p:cNvPr>
            <p:cNvSpPr txBox="1"/>
            <p:nvPr/>
          </p:nvSpPr>
          <p:spPr>
            <a:xfrm rot="16200000">
              <a:off x="1700011" y="857424"/>
              <a:ext cx="13599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+mj-cs"/>
                </a:rPr>
                <a:t>Zscore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7AE2A-5032-6CCD-7F6E-0979417C52B5}"/>
                </a:ext>
              </a:extLst>
            </p:cNvPr>
            <p:cNvSpPr txBox="1"/>
            <p:nvPr/>
          </p:nvSpPr>
          <p:spPr>
            <a:xfrm>
              <a:off x="2042066" y="146379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4F02C-74E7-CBE2-BAE9-3C6CE4E44078}"/>
                </a:ext>
              </a:extLst>
            </p:cNvPr>
            <p:cNvSpPr txBox="1"/>
            <p:nvPr/>
          </p:nvSpPr>
          <p:spPr>
            <a:xfrm>
              <a:off x="2042066" y="123093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F9F272-6767-7517-C24E-260B5EABD143}"/>
                </a:ext>
              </a:extLst>
            </p:cNvPr>
            <p:cNvSpPr txBox="1"/>
            <p:nvPr/>
          </p:nvSpPr>
          <p:spPr>
            <a:xfrm>
              <a:off x="2042066" y="98599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C56CC1-C62E-D271-96CA-87F1F6F919F2}"/>
                </a:ext>
              </a:extLst>
            </p:cNvPr>
            <p:cNvSpPr txBox="1"/>
            <p:nvPr/>
          </p:nvSpPr>
          <p:spPr>
            <a:xfrm>
              <a:off x="2042066" y="74489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103E5-7E86-25A2-3F58-12BAFC29C94B}"/>
                </a:ext>
              </a:extLst>
            </p:cNvPr>
            <p:cNvSpPr txBox="1"/>
            <p:nvPr/>
          </p:nvSpPr>
          <p:spPr>
            <a:xfrm>
              <a:off x="2042066" y="50476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E8A6A7-6836-6DB9-3045-3E3B40A0191C}"/>
                </a:ext>
              </a:extLst>
            </p:cNvPr>
            <p:cNvSpPr txBox="1"/>
            <p:nvPr/>
          </p:nvSpPr>
          <p:spPr>
            <a:xfrm>
              <a:off x="2042066" y="266553"/>
              <a:ext cx="3289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2.5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A175A-973E-3FBA-7D27-749D3267BBED}"/>
              </a:ext>
            </a:extLst>
          </p:cNvPr>
          <p:cNvSpPr txBox="1"/>
          <p:nvPr/>
        </p:nvSpPr>
        <p:spPr>
          <a:xfrm rot="16200000">
            <a:off x="4121636" y="1143562"/>
            <a:ext cx="1199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+mj-cs"/>
              </a:rPr>
              <a:t>P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B0C95B-C2BB-C7B0-A627-AC68F221B2C5}"/>
              </a:ext>
            </a:extLst>
          </p:cNvPr>
          <p:cNvGrpSpPr/>
          <p:nvPr/>
        </p:nvGrpSpPr>
        <p:grpSpPr>
          <a:xfrm>
            <a:off x="4434990" y="419220"/>
            <a:ext cx="428858" cy="1537569"/>
            <a:chOff x="4434990" y="419220"/>
            <a:chExt cx="428858" cy="1537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E845BB-1911-28A3-A46A-C7FDF016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126" r="46000"/>
            <a:stretch/>
          </p:blipFill>
          <p:spPr>
            <a:xfrm>
              <a:off x="4434990" y="561167"/>
              <a:ext cx="112745" cy="139562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F5AC5-AE95-7C94-FD5C-EB7FA0FDF733}"/>
                </a:ext>
              </a:extLst>
            </p:cNvPr>
            <p:cNvSpPr txBox="1"/>
            <p:nvPr/>
          </p:nvSpPr>
          <p:spPr>
            <a:xfrm>
              <a:off x="4461174" y="170203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0A109-6D5D-F370-9D41-794927B17AFB}"/>
                </a:ext>
              </a:extLst>
            </p:cNvPr>
            <p:cNvSpPr txBox="1"/>
            <p:nvPr/>
          </p:nvSpPr>
          <p:spPr>
            <a:xfrm>
              <a:off x="4461174" y="147545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D20CB-D1C3-20E7-5E02-2DD31E008BEF}"/>
                </a:ext>
              </a:extLst>
            </p:cNvPr>
            <p:cNvSpPr txBox="1"/>
            <p:nvPr/>
          </p:nvSpPr>
          <p:spPr>
            <a:xfrm>
              <a:off x="4461174" y="12445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01AA29-462E-BFD1-C6B6-2D9C767B882A}"/>
                </a:ext>
              </a:extLst>
            </p:cNvPr>
            <p:cNvSpPr txBox="1"/>
            <p:nvPr/>
          </p:nvSpPr>
          <p:spPr>
            <a:xfrm>
              <a:off x="4461174" y="1009335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A4C726-9D82-4935-BA98-794B72A5E7C6}"/>
                </a:ext>
              </a:extLst>
            </p:cNvPr>
            <p:cNvSpPr txBox="1"/>
            <p:nvPr/>
          </p:nvSpPr>
          <p:spPr>
            <a:xfrm>
              <a:off x="4461174" y="7741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490DE3-F05D-9C44-A2B8-99B3AA6CF9F9}"/>
                </a:ext>
              </a:extLst>
            </p:cNvPr>
            <p:cNvSpPr txBox="1"/>
            <p:nvPr/>
          </p:nvSpPr>
          <p:spPr>
            <a:xfrm>
              <a:off x="4461174" y="53890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0147BA-FA52-64D5-166E-419E63B7E0D3}"/>
                </a:ext>
              </a:extLst>
            </p:cNvPr>
            <p:cNvSpPr txBox="1"/>
            <p:nvPr/>
          </p:nvSpPr>
          <p:spPr>
            <a:xfrm>
              <a:off x="4461174" y="419220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aseline="30000" dirty="0">
                  <a:latin typeface="Times New Roman" panose="02020603050405020304" pitchFamily="18" charset="0"/>
                  <a:cs typeface="+mj-cs"/>
                </a:rPr>
                <a:t>x</a:t>
              </a:r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10</a:t>
              </a:r>
              <a:r>
                <a:rPr lang="en-IL" sz="900" baseline="30000" dirty="0">
                  <a:latin typeface="Times New Roman" panose="02020603050405020304" pitchFamily="18" charset="0"/>
                  <a:cs typeface="+mj-cs"/>
                </a:rPr>
                <a:t>-3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6B2C542-4E0B-BF89-C14B-5E776110DB3B}"/>
              </a:ext>
            </a:extLst>
          </p:cNvPr>
          <p:cNvSpPr txBox="1"/>
          <p:nvPr/>
        </p:nvSpPr>
        <p:spPr>
          <a:xfrm>
            <a:off x="28208" y="1801310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C  Generalized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079DAF-6AE2-50D9-0F9C-C77D167FC040}"/>
              </a:ext>
            </a:extLst>
          </p:cNvPr>
          <p:cNvSpPr txBox="1"/>
          <p:nvPr/>
        </p:nvSpPr>
        <p:spPr>
          <a:xfrm>
            <a:off x="2396673" y="1810755"/>
            <a:ext cx="1598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D  Suspected temporal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5E87C51-DF6A-0DBB-757B-037924895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400" y="2066256"/>
            <a:ext cx="768095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E8B6E92-BBB8-1662-9F02-159EB9134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817" y="2066256"/>
            <a:ext cx="914400" cy="9144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4A3F9BF-A3F4-1990-AB23-2B5E87D7C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106" y="3012475"/>
            <a:ext cx="1853772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23ED67-4D38-33AD-B916-DA2802399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2864" y="3012475"/>
            <a:ext cx="2018770" cy="7315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682820E-DA25-5004-4C2D-534764B6E6EB}"/>
              </a:ext>
            </a:extLst>
          </p:cNvPr>
          <p:cNvGrpSpPr/>
          <p:nvPr/>
        </p:nvGrpSpPr>
        <p:grpSpPr>
          <a:xfrm>
            <a:off x="4443156" y="2777443"/>
            <a:ext cx="420692" cy="1120366"/>
            <a:chOff x="4411634" y="2777443"/>
            <a:chExt cx="420692" cy="1120366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9D8DEA-D36E-C465-8FCE-330E9D37D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508" r="35630"/>
            <a:stretch/>
          </p:blipFill>
          <p:spPr>
            <a:xfrm>
              <a:off x="4411634" y="2822246"/>
              <a:ext cx="115200" cy="97595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21FB65-DC01-D82D-EE3C-115403C63B16}"/>
                </a:ext>
              </a:extLst>
            </p:cNvPr>
            <p:cNvSpPr txBox="1"/>
            <p:nvPr/>
          </p:nvSpPr>
          <p:spPr>
            <a:xfrm rot="16200000">
              <a:off x="4211702" y="3186789"/>
              <a:ext cx="10104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+mj-cs"/>
                </a:rPr>
                <a:t>Zscore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EA6228-8A15-91D6-B3F7-50AD566C979F}"/>
                </a:ext>
              </a:extLst>
            </p:cNvPr>
            <p:cNvSpPr txBox="1"/>
            <p:nvPr/>
          </p:nvSpPr>
          <p:spPr>
            <a:xfrm>
              <a:off x="4465845" y="366697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BBF9D4-E2EF-1032-54B7-047145BC8477}"/>
                </a:ext>
              </a:extLst>
            </p:cNvPr>
            <p:cNvSpPr txBox="1"/>
            <p:nvPr/>
          </p:nvSpPr>
          <p:spPr>
            <a:xfrm>
              <a:off x="4465845" y="3493967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0.5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01B69A-5651-D39E-32C4-72E8A07BF56B}"/>
                </a:ext>
              </a:extLst>
            </p:cNvPr>
            <p:cNvSpPr txBox="1"/>
            <p:nvPr/>
          </p:nvSpPr>
          <p:spPr>
            <a:xfrm>
              <a:off x="4465845" y="331198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D11C17-7708-546B-2CA5-50D395FA66F8}"/>
                </a:ext>
              </a:extLst>
            </p:cNvPr>
            <p:cNvSpPr txBox="1"/>
            <p:nvPr/>
          </p:nvSpPr>
          <p:spPr>
            <a:xfrm>
              <a:off x="4465845" y="3132848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96CC93-574D-874D-61DB-F4723F4B595A}"/>
                </a:ext>
              </a:extLst>
            </p:cNvPr>
            <p:cNvSpPr txBox="1"/>
            <p:nvPr/>
          </p:nvSpPr>
          <p:spPr>
            <a:xfrm>
              <a:off x="4465845" y="295442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BE0C08-5A8E-03AF-C8B0-7989616E0AAA}"/>
                </a:ext>
              </a:extLst>
            </p:cNvPr>
            <p:cNvSpPr txBox="1"/>
            <p:nvPr/>
          </p:nvSpPr>
          <p:spPr>
            <a:xfrm>
              <a:off x="4465845" y="2777443"/>
              <a:ext cx="3368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2.5</a:t>
              </a: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AE1D449-1A2F-CB17-FE56-AD9F183D26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3746" y="2069013"/>
            <a:ext cx="767204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CD4309-77D0-F486-AF99-58CCAB6D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081921"/>
              </p:ext>
            </p:extLst>
          </p:nvPr>
        </p:nvGraphicFramePr>
        <p:xfrm>
          <a:off x="3087242" y="3868159"/>
          <a:ext cx="1776606" cy="251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5" imgW="2686252" imgH="3000443" progId="Prism9.Document">
                  <p:embed/>
                </p:oleObj>
              </mc:Choice>
              <mc:Fallback>
                <p:oleObj name="Prism 9" r:id="rId15" imgW="2686252" imgH="3000443" progId="Prism9.Document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D291CE56-408D-98A7-6BBF-4752376BF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242" y="3868159"/>
                        <a:ext cx="1776606" cy="2513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D7D90B-BA77-62F1-FA7B-25EDA96A9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26198"/>
              </p:ext>
            </p:extLst>
          </p:nvPr>
        </p:nvGraphicFramePr>
        <p:xfrm>
          <a:off x="1497584" y="4033837"/>
          <a:ext cx="1680234" cy="19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7" imgW="3704716" imgH="2625523" progId="Prism9.Document">
                  <p:embed/>
                </p:oleObj>
              </mc:Choice>
              <mc:Fallback>
                <p:oleObj name="Prism 9" r:id="rId17" imgW="3704716" imgH="2625523" progId="Prism9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0BA5822-4078-C466-336E-379B2C92F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584" y="4033837"/>
                        <a:ext cx="1680234" cy="1927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936BF94-D6BC-724C-EE5A-30768466E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645423"/>
              </p:ext>
            </p:extLst>
          </p:nvPr>
        </p:nvGraphicFramePr>
        <p:xfrm>
          <a:off x="-92074" y="4021138"/>
          <a:ext cx="1680234" cy="19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9" imgW="2289743" imgH="2625523" progId="Prism9.Document">
                  <p:embed/>
                </p:oleObj>
              </mc:Choice>
              <mc:Fallback>
                <p:oleObj name="Prism 9" r:id="rId19" imgW="2289743" imgH="2625523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3D7D90B-BA77-62F1-FA7B-25EDA96A97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2074" y="4021138"/>
                        <a:ext cx="1680234" cy="1927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4B2A973-8C9D-CE48-6938-850A647778FE}"/>
              </a:ext>
            </a:extLst>
          </p:cNvPr>
          <p:cNvSpPr txBox="1"/>
          <p:nvPr/>
        </p:nvSpPr>
        <p:spPr>
          <a:xfrm>
            <a:off x="-31828" y="3813323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E All Patients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610C9-6748-E445-289D-75A0E2DFD555}"/>
              </a:ext>
            </a:extLst>
          </p:cNvPr>
          <p:cNvSpPr txBox="1"/>
          <p:nvPr/>
        </p:nvSpPr>
        <p:spPr>
          <a:xfrm>
            <a:off x="1773110" y="3797525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F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CB5A5-CE12-1EBD-FA47-2F3F5CE31000}"/>
              </a:ext>
            </a:extLst>
          </p:cNvPr>
          <p:cNvSpPr txBox="1"/>
          <p:nvPr/>
        </p:nvSpPr>
        <p:spPr>
          <a:xfrm>
            <a:off x="3290661" y="3811316"/>
            <a:ext cx="211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G Brain regions with BBBD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D504BB6-4AE2-CF1B-7D61-675DA0DD1C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54135" y="2072084"/>
            <a:ext cx="717259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EB53E1-2CDD-B131-9531-8F7290FE1E82}"/>
              </a:ext>
            </a:extLst>
          </p:cNvPr>
          <p:cNvSpPr txBox="1"/>
          <p:nvPr/>
        </p:nvSpPr>
        <p:spPr>
          <a:xfrm>
            <a:off x="12968" y="2079248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B2DDE1-D8BE-0ACF-3752-13A83D6A0045}"/>
              </a:ext>
            </a:extLst>
          </p:cNvPr>
          <p:cNvSpPr txBox="1"/>
          <p:nvPr/>
        </p:nvSpPr>
        <p:spPr>
          <a:xfrm>
            <a:off x="24602" y="2879082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8C8FDE-517E-AC86-768C-CEF29903857F}"/>
              </a:ext>
            </a:extLst>
          </p:cNvPr>
          <p:cNvSpPr txBox="1"/>
          <p:nvPr/>
        </p:nvSpPr>
        <p:spPr>
          <a:xfrm>
            <a:off x="2391720" y="2025116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0024E9-48C7-899D-1A06-D078B6559D52}"/>
              </a:ext>
            </a:extLst>
          </p:cNvPr>
          <p:cNvSpPr txBox="1"/>
          <p:nvPr/>
        </p:nvSpPr>
        <p:spPr>
          <a:xfrm>
            <a:off x="2403354" y="2824950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6B52F-6627-B2BB-AEBD-72DC577AF62D}"/>
              </a:ext>
            </a:extLst>
          </p:cNvPr>
          <p:cNvGrpSpPr/>
          <p:nvPr/>
        </p:nvGrpSpPr>
        <p:grpSpPr>
          <a:xfrm>
            <a:off x="204660" y="532952"/>
            <a:ext cx="3285784" cy="2479388"/>
            <a:chOff x="229016" y="448230"/>
            <a:chExt cx="3285784" cy="2479388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C0BC6DAC-6350-7041-EA47-60614E3CC3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25967746"/>
                </p:ext>
              </p:extLst>
            </p:nvPr>
          </p:nvGraphicFramePr>
          <p:xfrm>
            <a:off x="229016" y="641618"/>
            <a:ext cx="3285784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2" imgW="3860295" imgH="2689630" progId="Prism9.Document">
                    <p:embed/>
                  </p:oleObj>
                </mc:Choice>
                <mc:Fallback>
                  <p:oleObj name="Prism 9" r:id="rId2" imgW="3860295" imgH="2689630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16" y="641618"/>
                          <a:ext cx="3285784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6D1DCE-CB0B-C83E-4E1E-1A55E0752B0E}"/>
                </a:ext>
              </a:extLst>
            </p:cNvPr>
            <p:cNvSpPr txBox="1"/>
            <p:nvPr/>
          </p:nvSpPr>
          <p:spPr>
            <a:xfrm>
              <a:off x="325736" y="44823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Age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0586A7-1D56-644F-BBF2-B4838F67A8B9}"/>
              </a:ext>
            </a:extLst>
          </p:cNvPr>
          <p:cNvGrpSpPr/>
          <p:nvPr/>
        </p:nvGrpSpPr>
        <p:grpSpPr>
          <a:xfrm>
            <a:off x="54289" y="3049452"/>
            <a:ext cx="3284662" cy="2401416"/>
            <a:chOff x="-104313" y="2731540"/>
            <a:chExt cx="3284662" cy="240141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99E431B2-472E-C5AA-C21A-7A7EF4150F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98394170"/>
                </p:ext>
              </p:extLst>
            </p:nvPr>
          </p:nvGraphicFramePr>
          <p:xfrm>
            <a:off x="-104313" y="2846956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4" imgW="3860295" imgH="2689630" progId="Prism9.Document">
                    <p:embed/>
                  </p:oleObj>
                </mc:Choice>
                <mc:Fallback>
                  <p:oleObj name="Prism 9" r:id="rId4" imgW="3860295" imgH="2689630" progId="Prism9.Document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C0BC6DAC-6350-7041-EA47-60614E3CC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4313" y="2846956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F7B63A-9C42-93A3-DD0C-8F59E132D022}"/>
                </a:ext>
              </a:extLst>
            </p:cNvPr>
            <p:cNvSpPr txBox="1"/>
            <p:nvPr/>
          </p:nvSpPr>
          <p:spPr>
            <a:xfrm>
              <a:off x="54289" y="273154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Age of onset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F0A43C-66E9-3FAB-523A-9B2010C93599}"/>
              </a:ext>
            </a:extLst>
          </p:cNvPr>
          <p:cNvGrpSpPr/>
          <p:nvPr/>
        </p:nvGrpSpPr>
        <p:grpSpPr>
          <a:xfrm>
            <a:off x="3429000" y="3034487"/>
            <a:ext cx="3284662" cy="2488632"/>
            <a:chOff x="3189288" y="2846956"/>
            <a:chExt cx="3284662" cy="2488632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DF7EF3C6-098B-C76B-7138-609F0F2EB0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6628507"/>
                </p:ext>
              </p:extLst>
            </p:nvPr>
          </p:nvGraphicFramePr>
          <p:xfrm>
            <a:off x="3189288" y="3049588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6" imgW="3860295" imgH="2689630" progId="Prism9.Document">
                    <p:embed/>
                  </p:oleObj>
                </mc:Choice>
                <mc:Fallback>
                  <p:oleObj name="Prism 9" r:id="rId6" imgW="3860295" imgH="2689630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99E431B2-472E-C5AA-C21A-7A7EF4150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288" y="3049588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D188CD-3D63-8DDD-812F-7262279BF9F5}"/>
                </a:ext>
              </a:extLst>
            </p:cNvPr>
            <p:cNvSpPr txBox="1"/>
            <p:nvPr/>
          </p:nvSpPr>
          <p:spPr>
            <a:xfrm>
              <a:off x="3250612" y="2846956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Years of epilepsy 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311FD-9E2D-05F7-CB4D-F059BABB95F0}"/>
              </a:ext>
            </a:extLst>
          </p:cNvPr>
          <p:cNvGrpSpPr/>
          <p:nvPr/>
        </p:nvGrpSpPr>
        <p:grpSpPr>
          <a:xfrm>
            <a:off x="3483120" y="452319"/>
            <a:ext cx="2054297" cy="2743200"/>
            <a:chOff x="3511866" y="234873"/>
            <a:chExt cx="2054297" cy="2834041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13DC3CF5-84AE-5C44-42D1-0C6BAAB801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9663815"/>
                </p:ext>
              </p:extLst>
            </p:nvPr>
          </p:nvGraphicFramePr>
          <p:xfrm>
            <a:off x="3511866" y="325714"/>
            <a:ext cx="2054297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8" imgW="2024683" imgH="2704757" progId="Prism9.Document">
                    <p:embed/>
                  </p:oleObj>
                </mc:Choice>
                <mc:Fallback>
                  <p:oleObj name="Prism 9" r:id="rId8" imgW="2024683" imgH="2704757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866" y="325714"/>
                          <a:ext cx="2054297" cy="2743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D1C3E-42A1-8C3B-32BC-3509DCACABD0}"/>
                </a:ext>
              </a:extLst>
            </p:cNvPr>
            <p:cNvSpPr txBox="1"/>
            <p:nvPr/>
          </p:nvSpPr>
          <p:spPr>
            <a:xfrm>
              <a:off x="3606212" y="23487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Gender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76D98-B2B9-6B9D-B8D8-EF26002913B0}"/>
              </a:ext>
            </a:extLst>
          </p:cNvPr>
          <p:cNvGrpSpPr>
            <a:grpSpLocks noChangeAspect="1"/>
          </p:cNvGrpSpPr>
          <p:nvPr/>
        </p:nvGrpSpPr>
        <p:grpSpPr>
          <a:xfrm>
            <a:off x="302391" y="5537083"/>
            <a:ext cx="3051179" cy="2286000"/>
            <a:chOff x="-84225" y="5561763"/>
            <a:chExt cx="3757825" cy="2815432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8B48F64B-43EF-6062-60E6-C7AC06BD54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1919090"/>
                </p:ext>
              </p:extLst>
            </p:nvPr>
          </p:nvGraphicFramePr>
          <p:xfrm>
            <a:off x="-84225" y="5753197"/>
            <a:ext cx="3757825" cy="2623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0" imgW="3855613" imgH="2689630" progId="Prism9.Document">
                    <p:embed/>
                  </p:oleObj>
                </mc:Choice>
                <mc:Fallback>
                  <p:oleObj name="Prism 9" r:id="rId10" imgW="3855613" imgH="2689630" progId="Prism9.Document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F016753E-9BD5-B7AC-7382-6F5AF25E8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4225" y="5753197"/>
                          <a:ext cx="3757825" cy="26239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C40B1-B708-6045-49F9-7BE88990E923}"/>
                </a:ext>
              </a:extLst>
            </p:cNvPr>
            <p:cNvSpPr txBox="1"/>
            <p:nvPr/>
          </p:nvSpPr>
          <p:spPr>
            <a:xfrm>
              <a:off x="119188" y="556176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Seizure frequency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EA896-8782-DACB-5093-1DED87E79109}"/>
              </a:ext>
            </a:extLst>
          </p:cNvPr>
          <p:cNvGrpSpPr>
            <a:grpSpLocks noChangeAspect="1"/>
          </p:cNvGrpSpPr>
          <p:nvPr/>
        </p:nvGrpSpPr>
        <p:grpSpPr>
          <a:xfrm>
            <a:off x="3446463" y="5462657"/>
            <a:ext cx="2085975" cy="2638354"/>
            <a:chOff x="3201493" y="5977957"/>
            <a:chExt cx="3036138" cy="3840126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A4B9B58-613B-F78B-B334-00E455BA30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0104823"/>
                </p:ext>
              </p:extLst>
            </p:nvPr>
          </p:nvGraphicFramePr>
          <p:xfrm>
            <a:off x="3201493" y="6047173"/>
            <a:ext cx="3036138" cy="3770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2" imgW="2024683" imgH="2517117" progId="Prism9.Document">
                    <p:embed/>
                  </p:oleObj>
                </mc:Choice>
                <mc:Fallback>
                  <p:oleObj name="Prism 9" r:id="rId12" imgW="2024683" imgH="2517117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DEFC0B81-DA05-80EB-15C2-A1D00F6A4D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493" y="6047173"/>
                          <a:ext cx="3036138" cy="377091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308391-822B-E02A-1270-B348BE53CF98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7C9DD2-41B8-CFEC-4885-0EC3B4A97FA4}"/>
              </a:ext>
            </a:extLst>
          </p:cNvPr>
          <p:cNvSpPr txBox="1"/>
          <p:nvPr/>
        </p:nvSpPr>
        <p:spPr>
          <a:xfrm>
            <a:off x="2052533" y="2029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701AB-D9A9-2D3D-AAC1-19896204008C}"/>
              </a:ext>
            </a:extLst>
          </p:cNvPr>
          <p:cNvSpPr txBox="1"/>
          <p:nvPr/>
        </p:nvSpPr>
        <p:spPr>
          <a:xfrm>
            <a:off x="88340" y="8102153"/>
            <a:ext cx="658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percent of regions with BBBD versus age (p=0.63).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gender (p=0.058).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age of onset (p=0.22).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years of epilepsy (p=0.79).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seizure frequency (p=0.39).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number of medications taken (N(0,1) = 17, N(2)=14, N(3+)=19. p(1,2 )=0.65 , p(1,3)=0.14 , p(2,3)= 0.46).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9F5D2-88A4-8731-B1C7-D28842BE9767}"/>
              </a:ext>
            </a:extLst>
          </p:cNvPr>
          <p:cNvGrpSpPr>
            <a:grpSpLocks noChangeAspect="1"/>
          </p:cNvGrpSpPr>
          <p:nvPr/>
        </p:nvGrpSpPr>
        <p:grpSpPr>
          <a:xfrm>
            <a:off x="6913563" y="5537084"/>
            <a:ext cx="2058987" cy="2627430"/>
            <a:chOff x="3220904" y="5977957"/>
            <a:chExt cx="2996857" cy="3824224"/>
          </a:xfrm>
        </p:grpSpPr>
        <p:graphicFrame>
          <p:nvGraphicFramePr>
            <p:cNvPr id="29" name="Object 28">
              <a:extLst>
                <a:ext uri="{FF2B5EF4-FFF2-40B4-BE49-F238E27FC236}">
                  <a16:creationId xmlns:a16="http://schemas.microsoft.com/office/drawing/2014/main" id="{AD8DD2D3-AEFA-B5A3-0AB8-26F57593D43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6629809"/>
                </p:ext>
              </p:extLst>
            </p:nvPr>
          </p:nvGraphicFramePr>
          <p:xfrm>
            <a:off x="3220904" y="6061309"/>
            <a:ext cx="2996857" cy="3740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4" imgW="1997313" imgH="2498749" progId="Prism9.Document">
                    <p:embed/>
                  </p:oleObj>
                </mc:Choice>
                <mc:Fallback>
                  <p:oleObj name="Prism 9" r:id="rId14" imgW="1997313" imgH="2498749" progId="Prism9.Document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0A4B9B58-613B-F78B-B334-00E455BA303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0904" y="6061309"/>
                          <a:ext cx="2996857" cy="3740872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6E52A4-A7BA-AC2E-199D-040DBB2A183B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640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>
            <a:grpSpLocks noChangeAspect="1"/>
          </p:cNvGrpSpPr>
          <p:nvPr/>
        </p:nvGrpSpPr>
        <p:grpSpPr>
          <a:xfrm>
            <a:off x="1735757" y="759166"/>
            <a:ext cx="984673" cy="1371600"/>
            <a:chOff x="343986" y="5817188"/>
            <a:chExt cx="1143000" cy="1502254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44" t="13087" r="19256" b="4769"/>
            <a:stretch/>
          </p:blipFill>
          <p:spPr>
            <a:xfrm>
              <a:off x="343986" y="5817188"/>
              <a:ext cx="1143000" cy="150225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54" t="3664" r="37602" b="12076"/>
          <a:stretch/>
        </p:blipFill>
        <p:spPr>
          <a:xfrm>
            <a:off x="229127" y="2229719"/>
            <a:ext cx="1441844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>
            <a:grpSpLocks noChangeAspect="1"/>
          </p:cNvGrpSpPr>
          <p:nvPr/>
        </p:nvGrpSpPr>
        <p:grpSpPr>
          <a:xfrm>
            <a:off x="338432" y="759166"/>
            <a:ext cx="1223234" cy="1371600"/>
            <a:chOff x="361950" y="838200"/>
            <a:chExt cx="1143000" cy="1281634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82" t="5255" r="19318" b="24663"/>
            <a:stretch/>
          </p:blipFill>
          <p:spPr>
            <a:xfrm>
              <a:off x="361950" y="838200"/>
              <a:ext cx="1143000" cy="128163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3616974" y="390228"/>
            <a:ext cx="270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Right occipital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quranoma</a:t>
            </a:r>
            <a:r>
              <a:rPr lang="en-US" sz="900" dirty="0">
                <a:solidFill>
                  <a:srgbClr val="000000"/>
                </a:solidFill>
                <a:latin typeface="docs-Calibri"/>
              </a:rPr>
              <a:t>. 20 </a:t>
            </a:r>
            <a:r>
              <a:rPr lang="en-US" sz="900" dirty="0" err="1">
                <a:solidFill>
                  <a:srgbClr val="000000"/>
                </a:solidFill>
                <a:latin typeface="docs-Calibri"/>
              </a:rPr>
              <a:t>yo</a:t>
            </a:r>
            <a:r>
              <a:rPr lang="en-US" sz="900" dirty="0">
                <a:solidFill>
                  <a:srgbClr val="000000"/>
                </a:solidFill>
                <a:latin typeface="docs-Calibri"/>
              </a:rPr>
              <a:t> female with myoclonic, generalized epilepsy</a:t>
            </a:r>
            <a:endParaRPr lang="en-IL"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5" t="5346" r="53184" b="5873"/>
          <a:stretch/>
        </p:blipFill>
        <p:spPr>
          <a:xfrm>
            <a:off x="1616603" y="2229719"/>
            <a:ext cx="1222980" cy="137160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378535A-6ED7-5AA0-7A70-303DF45F7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082198"/>
              </p:ext>
            </p:extLst>
          </p:nvPr>
        </p:nvGraphicFramePr>
        <p:xfrm>
          <a:off x="325438" y="3549650"/>
          <a:ext cx="2136775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2024683" imgH="3035738" progId="Prism9.Document">
                  <p:embed/>
                </p:oleObj>
              </mc:Choice>
              <mc:Fallback>
                <p:oleObj name="Prism 9" r:id="rId8" imgW="2024683" imgH="3035738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438" y="3549650"/>
                        <a:ext cx="2136775" cy="32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261B78-962E-0DE2-13DA-F1A70EE5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074371"/>
              </p:ext>
            </p:extLst>
          </p:nvPr>
        </p:nvGraphicFramePr>
        <p:xfrm>
          <a:off x="2364606" y="3549131"/>
          <a:ext cx="2109949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1914842" imgH="2902842" progId="Prism9.Document">
                  <p:embed/>
                </p:oleObj>
              </mc:Choice>
              <mc:Fallback>
                <p:oleObj name="Prism 9" r:id="rId10" imgW="1914842" imgH="290284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378535A-6ED7-5AA0-7A70-303DF45F7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4606" y="3549131"/>
                        <a:ext cx="2109949" cy="32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2FAB28-DBA1-9052-9E1F-09B00795A8C1}"/>
              </a:ext>
            </a:extLst>
          </p:cNvPr>
          <p:cNvSpPr txBox="1"/>
          <p:nvPr/>
        </p:nvSpPr>
        <p:spPr>
          <a:xfrm>
            <a:off x="-59653" y="6829292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B557BC-8FF4-F3EE-25C1-653C1D672E8D}"/>
              </a:ext>
            </a:extLst>
          </p:cNvPr>
          <p:cNvGrpSpPr/>
          <p:nvPr/>
        </p:nvGrpSpPr>
        <p:grpSpPr>
          <a:xfrm>
            <a:off x="2818192" y="730289"/>
            <a:ext cx="610807" cy="2727876"/>
            <a:chOff x="4767316" y="700767"/>
            <a:chExt cx="502967" cy="22462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303E95-3FFF-A5F8-A999-2821DEC9DD96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5BA3B7C-AF97-8F1E-C769-542B6493E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96F64D-3289-5549-191C-8B125D7FDE13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4AC140-3E6E-D2B2-E398-012D0855CF5C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332872-6B52-ED11-7368-7A742B3AF09F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D3C7B-F2E6-4824-1E55-DD0922CE9F58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75898B-1F22-828A-A883-E108062C4C6F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7FCE4-6E65-8A0C-2B09-4C6FDE83DD47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24" name="AutoShape 2">
            <a:extLst>
              <a:ext uri="{FF2B5EF4-FFF2-40B4-BE49-F238E27FC236}">
                <a16:creationId xmlns:a16="http://schemas.microsoft.com/office/drawing/2014/main" id="{8E225F92-3EE1-E6D4-95C9-3034D29A0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28D790-864C-1A0F-AC5F-8B9202741F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8254" y="2229719"/>
            <a:ext cx="1119850" cy="1371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DE7CC0-93CA-8B3F-B0F9-46323AA2BD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373" y="2229719"/>
            <a:ext cx="1220189" cy="137160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1A150DB-1D1E-4D7E-92FE-C24353C10E81}"/>
              </a:ext>
            </a:extLst>
          </p:cNvPr>
          <p:cNvGrpSpPr>
            <a:grpSpLocks noChangeAspect="1"/>
          </p:cNvGrpSpPr>
          <p:nvPr/>
        </p:nvGrpSpPr>
        <p:grpSpPr>
          <a:xfrm>
            <a:off x="3856141" y="759166"/>
            <a:ext cx="1064076" cy="1371600"/>
            <a:chOff x="5225083" y="669068"/>
            <a:chExt cx="1234170" cy="15908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556D22-CF1C-CC97-B1FC-C9A88FB0C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385" r="-1"/>
            <a:stretch/>
          </p:blipFill>
          <p:spPr>
            <a:xfrm rot="16200000">
              <a:off x="5046742" y="847409"/>
              <a:ext cx="1590852" cy="1234170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10EFC7-ECE1-1E03-04EB-207FFEB44414}"/>
                </a:ext>
              </a:extLst>
            </p:cNvPr>
            <p:cNvSpPr/>
            <p:nvPr/>
          </p:nvSpPr>
          <p:spPr>
            <a:xfrm>
              <a:off x="5440558" y="1680288"/>
              <a:ext cx="222805" cy="202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453BA23-347A-E7A9-E46F-DCBD53789B2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112" r="4764" b="3514"/>
          <a:stretch/>
        </p:blipFill>
        <p:spPr>
          <a:xfrm rot="16200000">
            <a:off x="5073365" y="759166"/>
            <a:ext cx="1556205" cy="1371600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60CBD706-250F-A3D2-CE89-F54CB44B5E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580448"/>
              </p:ext>
            </p:extLst>
          </p:nvPr>
        </p:nvGraphicFramePr>
        <p:xfrm>
          <a:off x="4380055" y="3549131"/>
          <a:ext cx="2046051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7" imgW="2003435" imgH="3133340" progId="Prism9.Document">
                  <p:embed/>
                </p:oleObj>
              </mc:Choice>
              <mc:Fallback>
                <p:oleObj name="Prism 9" r:id="rId17" imgW="2003435" imgH="3133340" progId="Prism9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380055" y="3549131"/>
                        <a:ext cx="2046051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169053" y="7720901"/>
            <a:ext cx="63830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generalized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epilepsy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patients with suspected temporal epilepsy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focal and generalized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40236783-2CA9-4D5D-CA0E-B0FA882A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/>
          <a:stretch/>
        </p:blipFill>
        <p:spPr>
          <a:xfrm>
            <a:off x="7040662" y="331097"/>
            <a:ext cx="3461284" cy="3116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4BE-05D0-304E-009C-16B69750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4" y="583203"/>
            <a:ext cx="1868653" cy="73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D0F3-9AA7-117B-CB28-7B1B025F4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" y="1593362"/>
            <a:ext cx="1901014" cy="7532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2155A-67D7-2EF3-1625-FE69D59F2C73}"/>
              </a:ext>
            </a:extLst>
          </p:cNvPr>
          <p:cNvGrpSpPr/>
          <p:nvPr/>
        </p:nvGrpSpPr>
        <p:grpSpPr>
          <a:xfrm>
            <a:off x="1992265" y="1019275"/>
            <a:ext cx="679921" cy="1893315"/>
            <a:chOff x="1708081" y="535543"/>
            <a:chExt cx="522905" cy="14560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8BC9C0-A4C4-8317-F2AD-E1F5CC5F6C3D}"/>
                </a:ext>
              </a:extLst>
            </p:cNvPr>
            <p:cNvSpPr txBox="1"/>
            <p:nvPr/>
          </p:nvSpPr>
          <p:spPr>
            <a:xfrm rot="16200000">
              <a:off x="1414181" y="1174823"/>
              <a:ext cx="1456085" cy="1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8ED791-D21F-6ED5-A1A7-3769FEC8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4E51D0-FBFB-266F-852A-8E8B3AF7E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8" y="2619422"/>
            <a:ext cx="2068284" cy="749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B3AA4-CF4E-6E03-1B96-C5B4059C2044}"/>
              </a:ext>
            </a:extLst>
          </p:cNvPr>
          <p:cNvSpPr txBox="1"/>
          <p:nvPr/>
        </p:nvSpPr>
        <p:spPr>
          <a:xfrm>
            <a:off x="13568" y="485280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2F8E1-02FB-755B-85FE-D8BBC193F493}"/>
              </a:ext>
            </a:extLst>
          </p:cNvPr>
          <p:cNvSpPr txBox="1"/>
          <p:nvPr/>
        </p:nvSpPr>
        <p:spPr>
          <a:xfrm>
            <a:off x="13568" y="34221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FA3F-48EB-F234-2414-821D828FD5F4}"/>
              </a:ext>
            </a:extLst>
          </p:cNvPr>
          <p:cNvSpPr txBox="1"/>
          <p:nvPr/>
        </p:nvSpPr>
        <p:spPr>
          <a:xfrm>
            <a:off x="787276" y="3559353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12E08-7BF6-FC3D-FC4F-F8C8B994A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" y="3791336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16BBE-B156-42EB-C9DD-5B76812A6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188" y="3791336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7DA4C-E168-7A2C-47D9-2A73B81F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333" y="3791336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35A9E-450B-8410-3ECE-43EB937BA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9048" y="3791336"/>
            <a:ext cx="1005840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45C2D-6E12-5D99-8A80-D3A1109A7235}"/>
              </a:ext>
            </a:extLst>
          </p:cNvPr>
          <p:cNvSpPr txBox="1"/>
          <p:nvPr/>
        </p:nvSpPr>
        <p:spPr>
          <a:xfrm>
            <a:off x="2933616" y="3552749"/>
            <a:ext cx="36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– frontal left				Left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8AF2A-9DDF-CDE5-1D80-CEF037A6BD8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3903" y="3791336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822E8-CB43-4EBD-4CF9-417FD2242BC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618" y="3791336"/>
            <a:ext cx="1005840" cy="100584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380D12-0A58-6A31-7108-C6811D5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69591"/>
              </p:ext>
            </p:extLst>
          </p:nvPr>
        </p:nvGraphicFramePr>
        <p:xfrm>
          <a:off x="1070315" y="4947140"/>
          <a:ext cx="1823444" cy="27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4" imgW="2158653" imgH="3293249" progId="Prism9.Document">
                  <p:embed/>
                </p:oleObj>
              </mc:Choice>
              <mc:Fallback>
                <p:oleObj name="Prism 9" r:id="rId14" imgW="2158653" imgH="3293249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315" y="4947140"/>
                        <a:ext cx="1823444" cy="2780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2E3AEF-1987-E050-B2F2-89AFF3B09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800351"/>
              </p:ext>
            </p:extLst>
          </p:nvPr>
        </p:nvGraphicFramePr>
        <p:xfrm>
          <a:off x="3508259" y="4852800"/>
          <a:ext cx="1881690" cy="291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6" imgW="2122280" imgH="3293249" progId="Prism9.Document">
                  <p:embed/>
                </p:oleObj>
              </mc:Choice>
              <mc:Fallback>
                <p:oleObj name="Prism 9" r:id="rId16" imgW="2122280" imgH="3293249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D380D12-0A58-6A31-7108-C6811D5A8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59" y="4852800"/>
                        <a:ext cx="1881690" cy="291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F7759-8EEC-869F-4EAA-3C8F07BC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568"/>
            <a:ext cx="6858000" cy="66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CF6426-F024-97A8-9ABF-E6B02A799F0B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3" name="Picture 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591D79C1-1621-E89E-DC0F-772DB774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59B54E-4522-6064-6BA7-4B6D163286E8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1D5F-DC21-81FA-3E91-C554688E6566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3B19D273-E9A3-216B-F011-A35A0D12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CFA3-C7F2-B833-BFF8-F803EBEE0F78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F73B96-4513-73B2-2E10-35058D2E3585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299E-5CCC-37AE-3B53-68539626E6E5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8A40E-80B8-7F7C-8D7F-6B1DC374B959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37FD3-2D8B-D902-D310-6D3A5060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23160-4EF6-7829-9BC7-84709C2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2F0E-5743-A72D-03E2-A0C30820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7402</TotalTime>
  <Words>2149</Words>
  <Application>Microsoft Office PowerPoint</Application>
  <PresentationFormat>A4 Paper (210x297 mm)</PresentationFormat>
  <Paragraphs>236</Paragraphs>
  <Slides>22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GraphPad Prism 9 Project</vt:lpstr>
      <vt:lpstr>Prism 9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275</cp:revision>
  <dcterms:created xsi:type="dcterms:W3CDTF">2022-06-10T11:16:37Z</dcterms:created>
  <dcterms:modified xsi:type="dcterms:W3CDTF">2023-11-23T11:32:56Z</dcterms:modified>
</cp:coreProperties>
</file>